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3b4420a17d69.jpg"/>
<Relationship Id="rId3" Type="http://schemas.openxmlformats.org/officeDocument/2006/relationships/image" Target="../media/file3b445351107.png"/>
<Relationship Id="rId4" Type="http://schemas.openxmlformats.org/officeDocument/2006/relationships/image" Target="../media/file3b4470161c7.png"/>
<Relationship Id="rId5" Type="http://schemas.openxmlformats.org/officeDocument/2006/relationships/image" Target="../media/file3b4431a94f06.png"/>
<Relationship Id="rId6" Type="http://schemas.openxmlformats.org/officeDocument/2006/relationships/image" Target="../media/file3b4412635bce.png"/>
<Relationship Id="rId7" Type="http://schemas.openxmlformats.org/officeDocument/2006/relationships/image" Target="../media/file3b449a2ee2.png"/>
<Relationship Id="rId8" Type="http://schemas.openxmlformats.org/officeDocument/2006/relationships/image" Target="../media/file3b44118f3f3b.png"/>
<Relationship Id="rId9" Type="http://schemas.openxmlformats.org/officeDocument/2006/relationships/image" Target="../media/file3b445acc2acc.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3b443b645276.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b4415cf40ef.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3b4419b81610.png"/>
<Relationship Id="rId3" Type="http://schemas.openxmlformats.org/officeDocument/2006/relationships/image" Target="../media/file3b441bf94591.png"/>
<Relationship Id="rId4" Type="http://schemas.openxmlformats.org/officeDocument/2006/relationships/image" Target="../media/file3b4427ef281c.jpg"/>
<Relationship Id="rId5" Type="http://schemas.openxmlformats.org/officeDocument/2006/relationships/image" Target="../media/file3b4434e83c87.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b444dd4b6.png"/>
<Relationship Id="rId3" Type="http://schemas.openxmlformats.org/officeDocument/2006/relationships/image" Target="../media/file3b44a2f4f8a.png"/>
<Relationship Id="rId4" Type="http://schemas.openxmlformats.org/officeDocument/2006/relationships/image" Target="../media/file3b443bd7676.jp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b4420c95b59.jpg"/>
<Relationship Id="rId3" Type="http://schemas.openxmlformats.org/officeDocument/2006/relationships/image" Target="../media/file3b443e137c65.jpg"/>
<Relationship Id="rId4" Type="http://schemas.openxmlformats.org/officeDocument/2006/relationships/image" Target="../media/file3b4427e71e25.jpg"/>
<Relationship Id="rId5" Type="http://schemas.openxmlformats.org/officeDocument/2006/relationships/image" Target="../media/file3b443c521768.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OCT 5 – OCT 10, 2016 ]</a:t>
            </a:r>
          </a:p>
        </p:txBody>
      </p:sp>
      <p:sp>
        <p:nvSpPr>
          <p:cNvPr id="10" name="txt_event_ttl"/>
          <p:cNvSpPr>
            <a:spLocks noGrp="1"/>
          </p:cNvSpPr>
          <p:nvPr>
            <p:ph type="body" sz="quarter" idx="10" hasCustomPrompt="1"/>
          </p:nvPr>
        </p:nvSpPr>
        <p:spPr>
          <a:xfrm>
            <a:off x="0" y="452799"/>
            <a:ext cx="7772400" cy="914400"/>
          </a:xfrm>
        </p:spPr>
        <p:txBody>
          <a:bodyPr/>
          <a:lstStyle/>
          <a:p>
            <a:r>
              <a:rP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rPr/>
              <a:t>2</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(extremely dangerous)</a:t>
            </a:r>
          </a:p>
        </p:txBody>
      </p:sp>
      <p:sp>
        <p:nvSpPr>
          <p:cNvPr id="13" name="txt_dash_v2"/>
          <p:cNvSpPr>
            <a:spLocks noGrp="1"/>
          </p:cNvSpPr>
          <p:nvPr>
            <p:ph type="body" sz="quarter" idx="19" hasCustomPrompt="1"/>
          </p:nvPr>
        </p:nvSpPr>
        <p:spPr>
          <a:xfrm>
            <a:off x="605410" y="2490420"/>
            <a:ext cx="914400" cy="457200"/>
          </a:xfrm>
        </p:spPr>
        <p:txBody>
          <a:bodyPr/>
          <a:lstStyle/>
          <a:p>
            <a:r>
              <a:rPr/>
              <a:t>11.39</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41</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Gusts</a:t>
            </a:r>
          </a:p>
        </p:txBody>
      </p:sp>
      <p:sp>
        <p:nvSpPr>
          <p:cNvPr id="17" name="txt_dash_v4"/>
          <p:cNvSpPr>
            <a:spLocks noGrp="1"/>
          </p:cNvSpPr>
          <p:nvPr>
            <p:ph type="body" sz="quarter" idx="21" hasCustomPrompt="1"/>
          </p:nvPr>
        </p:nvSpPr>
        <p:spPr>
          <a:xfrm>
            <a:off x="606116" y="4522671"/>
            <a:ext cx="914400" cy="457200"/>
          </a:xfrm>
        </p:spPr>
        <p:txBody>
          <a:bodyPr/>
          <a:lstStyle/>
          <a:p>
            <a:r>
              <a:rPr/>
              <a:t>3-5</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Inundation (max)*</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Matthew at “Ace Basin”</a:t>
            </a:r>
          </a:p>
        </p:txBody>
      </p:sp>
      <p:sp>
        <p:nvSpPr>
          <p:cNvPr id="20" name="txt_storm_bkgd"/>
          <p:cNvSpPr>
            <a:spLocks noGrp="1"/>
          </p:cNvSpPr>
          <p:nvPr>
            <p:ph type="body" sz="quarter" idx="16" hasCustomPrompt="1"/>
          </p:nvPr>
        </p:nvSpPr>
        <p:spPr>
          <a:xfrm>
            <a:off x="0" y="7085500"/>
            <a:ext cx="7772400" cy="1554480"/>
          </a:xfrm>
        </p:spPr>
        <p:txBody>
          <a:bodyPr/>
          <a:lstStyle/>
          <a:p>
            <a:r>
              <a:rPr/>
              <a:t>On October 8th, Matthew traveled northward about 50 n mi offshore of the Georgia coast as a category 2 hurricane. Matthew’s track was headed directly towards the islands near Beaufort, South Carolina, but prior to reaching land made a sharp turn toward the northeast and weakened in intensity. Matthew moved parallel to the South Carolina coast as a category 1 hurricane bringing hurricane-force wind gusts and heavy rains to coastal regions of the Carolinas. 
The effects of Matthew were observed at the ACE Basin Research Reserve through the System-Wide Monitoring Program (SWMP), which tracks short-term variability and long-term change in weather and water quality in the areas surrounding Beaufort, South Carolina.</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ACE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May 27,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ACE</a:t>
            </a:r>
          </a:p>
        </p:txBody>
      </p:sp>
      <p:sp>
        <p:nvSpPr>
          <p:cNvPr id="3" name="txt_resrv_nerrs_desc"/>
          <p:cNvSpPr>
            <a:spLocks noGrp="1"/>
          </p:cNvSpPr>
          <p:nvPr>
            <p:ph type="body" sz="quarter" idx="11"/>
          </p:nvPr>
        </p:nvSpPr>
        <p:spPr>
          <a:xfrm>
            <a:off x="1872342" y="228598"/>
            <a:ext cx="5212080" cy="914400"/>
          </a:xfrm>
        </p:spPr>
        <p:txBody>
          <a:bodyPr/>
          <a:lstStyle/>
          <a:p>
            <a:r>
              <a:rPr/>
              <a:t>ACE Basin (Ashepoo-Combahee-Edisto)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ACE Basin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ACE Basin operates a weather station located at Bennett's Point (BP) and maintains six continuous, long-term water quality stations at Fishing Creek (FC), Mosquito Creek (MC)
St. Pierre (SP), Grove Plantation (GP), JehosseeIsland (JI), and Edisto Island (EI) locations.
ACE Basin is part of the SWMP. As Hurricane Matthew approached South Carolina, ACE Basin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Matthew traveled along the Florida coast as a category 3 hurricane. Matthew weakened to a category 2 near the Georgia coast before transitioning to a category 1 near South Carolina.  Matthew made landfall just south of McClellanville, South Carolina on October 8th.</a:t>
            </a:r>
          </a:p>
        </p:txBody>
      </p:sp>
      <p:sp>
        <p:nvSpPr>
          <p:cNvPr id="3" name="txt_ei_human_health_safety"/>
          <p:cNvSpPr>
            <a:spLocks noGrp="1"/>
          </p:cNvSpPr>
          <p:nvPr>
            <p:ph type="body" sz="quarter" idx="14"/>
          </p:nvPr>
        </p:nvSpPr>
        <p:spPr>
          <a:xfrm>
            <a:off x="4981128" y="951484"/>
            <a:ext cx="2743200" cy="1463040"/>
          </a:xfrm>
        </p:spPr>
        <p:txBody>
          <a:bodyPr/>
          <a:lstStyle/>
          <a:p>
            <a:r>
              <a:rPr/>
              <a:t>More than 800,000 homes and businesses lost power across South Carolina. Significant storm surge and wind gusts brought dangerous conditions in Beaufort County. Trees were knocked down and fell into several homes. The northbound lane of the Harbor Island Bridge was washed out. Many boats, marinas, and roofs of homes were damaged.</a:t>
            </a:r>
          </a:p>
        </p:txBody>
      </p:sp>
      <p:sp>
        <p:nvSpPr>
          <p:cNvPr id="4" name="txt_ei_economic_losses"/>
          <p:cNvSpPr>
            <a:spLocks noGrp="1"/>
          </p:cNvSpPr>
          <p:nvPr>
            <p:ph type="body" sz="quarter" idx="15"/>
          </p:nvPr>
        </p:nvSpPr>
        <p:spPr>
          <a:xfrm>
            <a:off x="4983480" y="2836284"/>
            <a:ext cx="2743200" cy="1188720"/>
          </a:xfrm>
        </p:spPr>
        <p:txBody>
          <a:bodyPr/>
          <a:lstStyle/>
          <a:p>
            <a:r>
              <a:rPr/>
              <a:t>NOAA NCEI estimates that wind and water damage totaled approximately $10 billion, making Matthew the 10th most destructive hurricane to affect the United States.</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like oysters, crabs, shrimp, fish, phytoplankton, etc. rely on specific levels of salinity and dissolved oxygen to thrive and survive. The weather impacts from Matthew caused significant drops in the levels of salinity and notable changes to the regular diurnal cycle of dissolved oxygen,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Matthew: 10/7/2016 - 10/11/2016</a:t>
            </a:r>
          </a:p>
        </p:txBody>
      </p:sp>
      <p:sp>
        <p:nvSpPr>
          <p:cNvPr id="7" name="txt_weather_co_box"/>
          <p:cNvSpPr>
            <a:spLocks noGrp="1"/>
          </p:cNvSpPr>
          <p:nvPr>
            <p:ph type="body" sz="quarter" idx="12"/>
          </p:nvPr>
        </p:nvSpPr>
        <p:spPr>
          <a:xfrm>
            <a:off x="6225679" y="7328628"/>
            <a:ext cx="1417320" cy="2240280"/>
          </a:xfrm>
        </p:spPr>
        <p:txBody>
          <a:bodyPr/>
          <a:lstStyle/>
          <a:p>
            <a:r>
              <a:rPr/>
              <a:t>Peak wind measurements were recorded when Matthew traveled along along the South Carolina coast on Oct. 8. Heavy rainfall occurred on both Oct. 7 and Oct. 8.</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Daily Rainfall measurements at the weather station from Oct. 5 through Oct. 10.</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weather station from Oct. 5 through Oct. 26.</a:t>
            </a:r>
          </a:p>
        </p:txBody>
      </p:sp>
      <p:sp>
        <p:nvSpPr>
          <p:cNvPr id="6" name="txt_met_storm_desc"/>
          <p:cNvSpPr>
            <a:spLocks noGrp="1"/>
          </p:cNvSpPr>
          <p:nvPr>
            <p:ph type="body" sz="quarter" idx="16"/>
          </p:nvPr>
        </p:nvSpPr>
        <p:spPr>
          <a:xfrm>
            <a:off x="4021164" y="4957997"/>
            <a:ext cx="3749040" cy="5029200"/>
          </a:xfrm>
        </p:spPr>
        <p:txBody>
          <a:bodyPr/>
          <a:lstStyle/>
          <a:p>
            <a:r>
              <a:rPr/>
              <a:t>Torrential rains fell over the South Carolina coast with 11.4 total inches of rainfall recorded at the Bennett’s Point weather station. The effects of storm surge produced maximum inundation levels of 3-5 ft above ground level in South Carolina.  In Beaufort County, inundation occurred at several locations along highway US21 as a result of storm surge. The combination of storm surge and inland freshwater flooding caused by excessive rainfall resulted in damage to more than one million structures, forcing businesses from Florida to North Carolina to temporarily close.
The max wind speed recorded at Bennett’s Point was 41 mph. Matthew’s wind field caused structural damage to homes and businesses. Downed trees and utility lines caused massive power outages. Across South Carolina, Matthew caused over a billion dollars in damage, left 800,000 people without electrical power, and caused environmental problems.</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Matthew brought heavy rains, high winds, storm surge, and flooding to South Carolina.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As Matthew approached the area surrounding ACE on Oct. 8, salinity levels dropped and the range in dissolved oxygen compressed.</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Matthew: 10/7/2016 - 10/11/2016</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Oct. 5  through Oct. 26.</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a:t>Dissolved Oxygen levels from Oct. 5  through Oct. 26.</a:t>
            </a:r>
          </a:p>
        </p:txBody>
      </p:sp>
      <p:sp>
        <p:nvSpPr>
          <p:cNvPr id="8" name="txt_wq_ecosystem"/>
          <p:cNvSpPr>
            <a:spLocks noGrp="1"/>
          </p:cNvSpPr>
          <p:nvPr>
            <p:ph type="body" sz="quarter" idx="24"/>
          </p:nvPr>
        </p:nvSpPr>
        <p:spPr>
          <a:xfrm>
            <a:off x="0" y="6906271"/>
            <a:ext cx="3931920" cy="3017520"/>
          </a:xfrm>
        </p:spPr>
        <p:txBody>
          <a:bodyPr/>
          <a:lstStyle/>
          <a:p>
            <a:r>
              <a:rPr/>
              <a:t>Salinity and dissolved oxygen levels recorded at Edisto Island (EI) show initial and post-storm impacts on water quality. Dissolved oxygen levels were impacted at the onset of Matthew. The regular diurnal variation was compressed, and levels stayed in the higher range during the flooding.  Similarly, salinity levels experienced compression in its regular diurnal variation cycle but at low levels after a rapid drop in salinity.  
Dramatic changes in salinity oxygen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Every plant and animal species have habitat preferences and requirements. Understanding these habitats is critical to understanding populations.</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Saundra Upchurch, Research Biologist
e: UpchurchS@dnr.sc.gov
p: 843-953-9223</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Ace Basin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www.dnr.sc.gov/marine/NERR/index.html.
For video, news updates, and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@estuaries</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2022-05-25T10:09:43Z</dcterms:modified>
</cp:coreProperties>
</file>